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7" r:id="rId2"/>
    <p:sldId id="277" r:id="rId3"/>
    <p:sldId id="272" r:id="rId4"/>
    <p:sldId id="278" r:id="rId5"/>
    <p:sldId id="273" r:id="rId6"/>
    <p:sldId id="265" r:id="rId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8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81A"/>
    <a:srgbClr val="D1AB84"/>
    <a:srgbClr val="212227"/>
    <a:srgbClr val="D4CFC5"/>
    <a:srgbClr val="605550"/>
    <a:srgbClr val="B49475"/>
    <a:srgbClr val="AFA49F"/>
    <a:srgbClr val="CAC3C0"/>
    <a:srgbClr val="E5D499"/>
    <a:srgbClr val="FB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 autoAdjust="0"/>
    <p:restoredTop sz="94958" autoAdjust="0"/>
  </p:normalViewPr>
  <p:slideViewPr>
    <p:cSldViewPr snapToGrid="0" showGuides="1">
      <p:cViewPr varScale="1">
        <p:scale>
          <a:sx n="102" d="100"/>
          <a:sy n="102" d="100"/>
        </p:scale>
        <p:origin x="1158" y="108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168D-6A7D-3A4F-33FA-42A28E01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6FB37-9134-DA27-BC3E-9FFF7D210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466FA-84BD-544A-5C0F-2C4DB49ED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AF06-CA02-2BFA-CFDC-837159808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70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79DC37-8C90-852F-C84C-8D33DC04DD34}"/>
              </a:ext>
            </a:extLst>
          </p:cNvPr>
          <p:cNvSpPr/>
          <p:nvPr/>
        </p:nvSpPr>
        <p:spPr>
          <a:xfrm>
            <a:off x="1448933" y="1438211"/>
            <a:ext cx="4420149" cy="582427"/>
          </a:xfrm>
          <a:prstGeom prst="rect">
            <a:avLst/>
          </a:prstGeom>
          <a:solidFill>
            <a:srgbClr val="1418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536C140F-2B33-CC7B-37F0-E67D400143B0}"/>
              </a:ext>
            </a:extLst>
          </p:cNvPr>
          <p:cNvGrpSpPr/>
          <p:nvPr/>
        </p:nvGrpSpPr>
        <p:grpSpPr>
          <a:xfrm>
            <a:off x="1460890" y="1179743"/>
            <a:ext cx="4193693" cy="5385584"/>
            <a:chOff x="1460890" y="1179743"/>
            <a:chExt cx="4193693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084125" cy="4380919"/>
              <a:chOff x="1555745" y="2178170"/>
              <a:chExt cx="4084125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06519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DE7ABD9B-9B9C-E81F-50E7-D9DC18F20111}"/>
                </a:ext>
              </a:extLst>
            </p:cNvPr>
            <p:cNvGrpSpPr/>
            <p:nvPr/>
          </p:nvGrpSpPr>
          <p:grpSpPr>
            <a:xfrm>
              <a:off x="1460890" y="1179743"/>
              <a:ext cx="4096874" cy="728224"/>
              <a:chOff x="1460890" y="1179743"/>
              <a:chExt cx="4096874" cy="72822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620B7F-8EBE-3A67-B830-AFD7CB61C7F1}"/>
                  </a:ext>
                </a:extLst>
              </p:cNvPr>
              <p:cNvSpPr txBox="1"/>
              <p:nvPr/>
            </p:nvSpPr>
            <p:spPr>
              <a:xfrm>
                <a:off x="1760250" y="1538635"/>
                <a:ext cx="3797514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변형이 가능한 무기를 사용하여 연금술의 전문가라는 느낌을 강조하였습니다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NPC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마리우의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‘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썬더스톰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같이 필요한 부분만 남긴 </a:t>
                </a:r>
                <a:r>
                  <a:rPr lang="ko-KR" altLang="en-US" sz="800" dirty="0" err="1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호문쿨루스입니다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F6F505-DD1F-8125-A1E4-C298F1CA5B8E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70692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18942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마법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F51CD5-DCBE-F54A-E685-BB63231A129E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4B61478-5588-BBA8-63FE-3536EF5BC619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427FF3-3ED0-5F88-D8BB-95032F33DA20}"/>
                    </a:ext>
                  </a:extLst>
                </p:cNvPr>
                <p:cNvSpPr txBox="1"/>
                <p:nvPr/>
              </p:nvSpPr>
              <p:spPr>
                <a:xfrm>
                  <a:off x="7074603" y="1538635"/>
                  <a:ext cx="3686907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우주의 신비로움이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b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</a:b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별과 별자리를 위주로 활용합니다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0C18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4EF-E258-D669-8EB9-FA8002BDF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8527AF86-2A56-9391-DF8C-FE9A0D65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r="55970"/>
          <a:stretch/>
        </p:blipFill>
        <p:spPr>
          <a:xfrm>
            <a:off x="1156470" y="598238"/>
            <a:ext cx="4559173" cy="610980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111FCC0-7BFE-F5D3-D4CE-A7498020423E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E13048-DB41-2E2B-C089-B40F31D67EE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2D60E4D-A2D7-A36A-43A6-FBE34EFD59A5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08EE13F-7288-29C2-7E6F-9BA746C40E68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A6B2728-346A-0D3B-617A-4BD658E6318F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F8D7F40-2F94-811C-7E33-175FA27F2E2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C3EE6F-878A-A7E0-F1D3-C294E8344CC3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299D87-E928-9E9A-7CD8-EA73BC2726FF}"/>
              </a:ext>
            </a:extLst>
          </p:cNvPr>
          <p:cNvSpPr txBox="1"/>
          <p:nvPr/>
        </p:nvSpPr>
        <p:spPr>
          <a:xfrm>
            <a:off x="3750877" y="-1172334"/>
            <a:ext cx="2903921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소개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컨셉이미지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클래스 아이콘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뿌리 클래스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특화 계수</a:t>
            </a:r>
            <a:endParaRPr lang="en-US" altLang="ko-KR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ko-KR" altLang="en-US" sz="1000" dirty="0">
              <a:solidFill>
                <a:srgbClr val="D4CFC5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5B8B995-7FDF-5F4B-AE67-69174601DFF7}"/>
              </a:ext>
            </a:extLst>
          </p:cNvPr>
          <p:cNvGrpSpPr/>
          <p:nvPr/>
        </p:nvGrpSpPr>
        <p:grpSpPr>
          <a:xfrm>
            <a:off x="5715643" y="848821"/>
            <a:ext cx="5907188" cy="5760946"/>
            <a:chOff x="5718049" y="848821"/>
            <a:chExt cx="5907188" cy="57609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5043FD-ADEA-E9D1-A31B-3A3D245EBD71}"/>
                </a:ext>
              </a:extLst>
            </p:cNvPr>
            <p:cNvSpPr txBox="1"/>
            <p:nvPr/>
          </p:nvSpPr>
          <p:spPr>
            <a:xfrm>
              <a:off x="5718049" y="848821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023392-68FD-220B-51FB-47EC54CD330B}"/>
                </a:ext>
              </a:extLst>
            </p:cNvPr>
            <p:cNvSpPr txBox="1"/>
            <p:nvPr/>
          </p:nvSpPr>
          <p:spPr>
            <a:xfrm>
              <a:off x="5824567" y="2514260"/>
              <a:ext cx="1195840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1AB84"/>
                  </a:solidFill>
                  <a:latin typeface="빛의 계승자 Regular" panose="020B0600000101010101" pitchFamily="50" charset="-127"/>
                  <a:ea typeface="빛의 계승자 Regular" panose="020B0600000101010101" pitchFamily="50" charset="-127"/>
                </a:rPr>
                <a:t>IDENTITY</a:t>
              </a:r>
              <a:endParaRPr lang="ko-KR" altLang="en-US" dirty="0">
                <a:solidFill>
                  <a:srgbClr val="D1AB84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DEB924-DF5E-EB44-6BDF-5725F56920DA}"/>
                </a:ext>
              </a:extLst>
            </p:cNvPr>
            <p:cNvSpPr txBox="1"/>
            <p:nvPr/>
          </p:nvSpPr>
          <p:spPr>
            <a:xfrm>
              <a:off x="5824567" y="1234554"/>
              <a:ext cx="5800670" cy="758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연금술과 점성술을 사용하는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무기의 형태를 변형하고 무기에 달린 사슬로 마법진을 그리는 방식으로 연금술을 활용하거나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우주의 무한한 힘을 빌려 사용하는 천체 마법으로 강력한 피해를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AF1C7B-E381-568F-C8C4-8B977CEAD6BA}"/>
                </a:ext>
              </a:extLst>
            </p:cNvPr>
            <p:cNvSpPr/>
            <p:nvPr/>
          </p:nvSpPr>
          <p:spPr>
            <a:xfrm>
              <a:off x="5824567" y="4979874"/>
              <a:ext cx="2788920" cy="128714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06809B-28C3-99BF-871B-3D55009FB596}"/>
                </a:ext>
              </a:extLst>
            </p:cNvPr>
            <p:cNvSpPr txBox="1"/>
            <p:nvPr/>
          </p:nvSpPr>
          <p:spPr>
            <a:xfrm>
              <a:off x="6668235" y="5435779"/>
              <a:ext cx="1101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이미지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954757-BF08-1E9F-FFC8-A81FF4009C03}"/>
                </a:ext>
              </a:extLst>
            </p:cNvPr>
            <p:cNvSpPr txBox="1"/>
            <p:nvPr/>
          </p:nvSpPr>
          <p:spPr>
            <a:xfrm>
              <a:off x="6370076" y="6363546"/>
              <a:ext cx="1649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| </a:t>
              </a:r>
              <a:r>
                <a:rPr lang="ko-KR" altLang="en-US" sz="1000" dirty="0" err="1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en-US" altLang="ko-KR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A388BDF-D495-D957-03A2-59CB63422D92}"/>
                </a:ext>
              </a:extLst>
            </p:cNvPr>
            <p:cNvGrpSpPr/>
            <p:nvPr/>
          </p:nvGrpSpPr>
          <p:grpSpPr>
            <a:xfrm>
              <a:off x="9588131" y="4899746"/>
              <a:ext cx="1447399" cy="1710021"/>
              <a:chOff x="9271706" y="4825279"/>
              <a:chExt cx="1447399" cy="171002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521590-89D8-ED1B-80CE-929B2FEB2B4B}"/>
                  </a:ext>
                </a:extLst>
              </p:cNvPr>
              <p:cNvSpPr txBox="1"/>
              <p:nvPr/>
            </p:nvSpPr>
            <p:spPr>
              <a:xfrm>
                <a:off x="9447018" y="6289079"/>
                <a:ext cx="10967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대표 무기 </a:t>
                </a:r>
                <a:r>
                  <a:rPr lang="en-US" altLang="ko-KR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</a:t>
                </a:r>
              </a:p>
            </p:txBody>
          </p:sp>
          <p:pic>
            <p:nvPicPr>
              <p:cNvPr id="12" name="그림 11" descr="장치, 시계, 나침반, 측정기이(가) 표시된 사진&#10;&#10;자동 생성된 설명">
                <a:extLst>
                  <a:ext uri="{FF2B5EF4-FFF2-40B4-BE49-F238E27FC236}">
                    <a16:creationId xmlns:a16="http://schemas.microsoft.com/office/drawing/2014/main" id="{CAEE31D6-E214-FB85-52F3-E47400DFE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706" y="4825279"/>
                <a:ext cx="1447399" cy="1447399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198FC-283C-79AA-1E0C-D025C6316882}"/>
                </a:ext>
              </a:extLst>
            </p:cNvPr>
            <p:cNvSpPr txBox="1"/>
            <p:nvPr/>
          </p:nvSpPr>
          <p:spPr>
            <a:xfrm>
              <a:off x="5824567" y="2923974"/>
              <a:ext cx="184826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 아이덴티티 간단 소개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09FD8B6-C7A4-931D-6A74-D7BFC5D1F224}"/>
              </a:ext>
            </a:extLst>
          </p:cNvPr>
          <p:cNvGrpSpPr/>
          <p:nvPr/>
        </p:nvGrpSpPr>
        <p:grpSpPr>
          <a:xfrm>
            <a:off x="1871178" y="4772654"/>
            <a:ext cx="3463661" cy="1818692"/>
            <a:chOff x="1877185" y="4791075"/>
            <a:chExt cx="3463661" cy="181869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220D055-69B0-8C2A-7891-CDBDC8111A8D}"/>
                </a:ext>
              </a:extLst>
            </p:cNvPr>
            <p:cNvSpPr/>
            <p:nvPr/>
          </p:nvSpPr>
          <p:spPr>
            <a:xfrm>
              <a:off x="1877185" y="4791075"/>
              <a:ext cx="3463661" cy="1818692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E84C32A-0662-C2FB-DD9F-3A1BBE271990}"/>
                </a:ext>
              </a:extLst>
            </p:cNvPr>
            <p:cNvGrpSpPr/>
            <p:nvPr/>
          </p:nvGrpSpPr>
          <p:grpSpPr>
            <a:xfrm>
              <a:off x="2119112" y="4909096"/>
              <a:ext cx="2979807" cy="1582650"/>
              <a:chOff x="2035366" y="4903618"/>
              <a:chExt cx="2979807" cy="158265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3BCF090-6C38-84C6-0A2B-CACFF8A3C574}"/>
                  </a:ext>
                </a:extLst>
              </p:cNvPr>
              <p:cNvGrpSpPr/>
              <p:nvPr/>
            </p:nvGrpSpPr>
            <p:grpSpPr>
              <a:xfrm>
                <a:off x="2035653" y="5119656"/>
                <a:ext cx="2979520" cy="685697"/>
                <a:chOff x="2111559" y="4713582"/>
                <a:chExt cx="2979520" cy="68569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5E1C96-2E5F-399F-5EAC-E2D93D791D58}"/>
                    </a:ext>
                  </a:extLst>
                </p:cNvPr>
                <p:cNvSpPr txBox="1"/>
                <p:nvPr/>
              </p:nvSpPr>
              <p:spPr>
                <a:xfrm>
                  <a:off x="2111559" y="4713582"/>
                  <a:ext cx="117179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699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증감 수치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11F67FC-EA8A-A8BB-7732-397A65141024}"/>
                    </a:ext>
                  </a:extLst>
                </p:cNvPr>
                <p:cNvSpPr txBox="1"/>
                <p:nvPr/>
              </p:nvSpPr>
              <p:spPr>
                <a:xfrm>
                  <a:off x="2377195" y="4891448"/>
                  <a:ext cx="2713884" cy="50783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화령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현신 시 발화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43.00%</a:t>
                  </a:r>
                  <a:r>
                    <a:rPr lang="ko-KR" altLang="en-US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강림 스킬의 시전 속도가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10.00%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Blip>
                      <a:blip r:embed="rId5"/>
                    </a:buBlip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피해량이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15.27%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1FDE662-2B06-4424-166F-D5BD1C0FB834}"/>
                  </a:ext>
                </a:extLst>
              </p:cNvPr>
              <p:cNvGrpSpPr/>
              <p:nvPr/>
            </p:nvGrpSpPr>
            <p:grpSpPr>
              <a:xfrm>
                <a:off x="2057808" y="5795926"/>
                <a:ext cx="1912383" cy="690342"/>
                <a:chOff x="1733198" y="5829369"/>
                <a:chExt cx="1912383" cy="690342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783CCD7-B948-24DD-D3C5-98C369660C6F}"/>
                    </a:ext>
                  </a:extLst>
                </p:cNvPr>
                <p:cNvSpPr txBox="1"/>
                <p:nvPr/>
              </p:nvSpPr>
              <p:spPr>
                <a:xfrm>
                  <a:off x="1733198" y="5829369"/>
                  <a:ext cx="1681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C192134-A6EC-286D-CE9D-4AAF987F7D97}"/>
                    </a:ext>
                  </a:extLst>
                </p:cNvPr>
                <p:cNvSpPr txBox="1"/>
                <p:nvPr/>
              </p:nvSpPr>
              <p:spPr>
                <a:xfrm>
                  <a:off x="1733198" y="6059124"/>
                  <a:ext cx="191238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7D7C7E9-904A-0A1F-E019-1F8BB0841057}"/>
                    </a:ext>
                  </a:extLst>
                </p:cNvPr>
                <p:cNvSpPr txBox="1"/>
                <p:nvPr/>
              </p:nvSpPr>
              <p:spPr>
                <a:xfrm>
                  <a:off x="1733198" y="6288879"/>
                  <a:ext cx="145071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 algn="l" defTabSz="914400" rtl="0" eaLnBrk="1" latinLnBrk="1" hangingPunct="1">
                    <a:lnSpc>
                      <a:spcPct val="10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C6E470-20F7-74C6-8C42-65C9FF86B6EC}"/>
                  </a:ext>
                </a:extLst>
              </p:cNvPr>
              <p:cNvSpPr txBox="1"/>
              <p:nvPr/>
            </p:nvSpPr>
            <p:spPr>
              <a:xfrm>
                <a:off x="2035366" y="4903618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462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3C1A-04F8-EC71-E073-B7C06C4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73679-FD42-51E6-7586-5DF14C180723}"/>
              </a:ext>
            </a:extLst>
          </p:cNvPr>
          <p:cNvSpPr txBox="1"/>
          <p:nvPr/>
        </p:nvSpPr>
        <p:spPr>
          <a:xfrm>
            <a:off x="1450974" y="651288"/>
            <a:ext cx="4933612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아이덴티티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방향을 찾음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조건을 바탕으로 세부 항목을 조정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 모양이 혼천의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강력한 파워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혼천의가 나침반 모양으로 변함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약하지만 빠름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스킬을 사용한 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입력하면 해당 별자리 스킬의 게이지를 채웁니다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채운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다시 입력하면 해당 별자리 스킬의 강화 스킬을 발동합니다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 시 </a:t>
            </a:r>
          </a:p>
          <a:p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0D98C-1492-94AB-DFA3-F12E63BC2B3D}"/>
              </a:ext>
            </a:extLst>
          </p:cNvPr>
          <p:cNvSpPr txBox="1"/>
          <p:nvPr/>
        </p:nvSpPr>
        <p:spPr>
          <a:xfrm>
            <a:off x="2505075" y="2897843"/>
            <a:ext cx="123444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모습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12C07256-9DC5-50C9-D111-9D59A18FEFFB}"/>
              </a:ext>
            </a:extLst>
          </p:cNvPr>
          <p:cNvSpPr/>
          <p:nvPr/>
        </p:nvSpPr>
        <p:spPr>
          <a:xfrm>
            <a:off x="1674495" y="2825008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1C64DE-62D8-65A5-E7E2-6568E1AC0382}"/>
              </a:ext>
            </a:extLst>
          </p:cNvPr>
          <p:cNvSpPr/>
          <p:nvPr/>
        </p:nvSpPr>
        <p:spPr>
          <a:xfrm>
            <a:off x="2047875" y="278047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369093-CA69-AEE7-E271-30B893A5F05E}"/>
              </a:ext>
            </a:extLst>
          </p:cNvPr>
          <p:cNvSpPr/>
          <p:nvPr/>
        </p:nvSpPr>
        <p:spPr>
          <a:xfrm>
            <a:off x="159067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DEA546-5DA5-CA10-9D87-D370C7A96BC4}"/>
              </a:ext>
            </a:extLst>
          </p:cNvPr>
          <p:cNvSpPr/>
          <p:nvPr/>
        </p:nvSpPr>
        <p:spPr>
          <a:xfrm>
            <a:off x="2421255" y="3105388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6C631A-871E-D023-AE90-C089144D30A5}"/>
              </a:ext>
            </a:extLst>
          </p:cNvPr>
          <p:cNvSpPr/>
          <p:nvPr/>
        </p:nvSpPr>
        <p:spPr>
          <a:xfrm>
            <a:off x="2337435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55821D-C947-5397-B303-693439E50CC1}"/>
              </a:ext>
            </a:extLst>
          </p:cNvPr>
          <p:cNvSpPr/>
          <p:nvPr/>
        </p:nvSpPr>
        <p:spPr>
          <a:xfrm>
            <a:off x="1783250" y="3594033"/>
            <a:ext cx="167640" cy="1676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3D616-14CE-DCBD-A14F-8B5E3964869D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8C08C-4435-7D79-58C0-C7526D2DE768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E3C7F-A27C-D6D7-35B5-C8EEF7F4B81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38DC7A-3DAB-B040-7A3F-52280F0A229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C7BC8B-7055-4766-0088-E8F18E22EF2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BF135C-A2E3-F198-B074-92C1AE1A346B}"/>
                </a:ext>
              </a:extLst>
            </p:cNvPr>
            <p:cNvSpPr txBox="1"/>
            <p:nvPr/>
          </p:nvSpPr>
          <p:spPr>
            <a:xfrm>
              <a:off x="1637797" y="708257"/>
              <a:ext cx="78175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75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537</Words>
  <Application>Microsoft Office PowerPoint</Application>
  <PresentationFormat>와이드스크린</PresentationFormat>
  <Paragraphs>99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8" baseType="lpstr">
      <vt:lpstr>Pretendard</vt:lpstr>
      <vt:lpstr>Pretendard Medium</vt:lpstr>
      <vt:lpstr>Pretendard SemiBold</vt:lpstr>
      <vt:lpstr>Pretendard Variable</vt:lpstr>
      <vt:lpstr>Pretendard Variable Medium</vt:lpstr>
      <vt:lpstr>나눔명조 ExtraBold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127</cp:revision>
  <cp:lastPrinted>2025-01-14T11:10:08Z</cp:lastPrinted>
  <dcterms:created xsi:type="dcterms:W3CDTF">2025-01-08T09:31:21Z</dcterms:created>
  <dcterms:modified xsi:type="dcterms:W3CDTF">2025-01-15T15:35:15Z</dcterms:modified>
</cp:coreProperties>
</file>